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'Лист1'!$F$12:$F$13</c:f>
              <c:strCache>
                <c:ptCount val="1"/>
                <c:pt idx="0">
                  <c:v>общий уровень наглядно-действенного мышления КГ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'Лист1'!$E$14:$E$16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'Лист1'!$F$14:$F$16</c:f>
              <c:numCache>
                <c:formatCode>0%</c:formatCode>
                <c:ptCount val="3"/>
                <c:pt idx="0">
                  <c:v>0.5</c:v>
                </c:pt>
                <c:pt idx="1">
                  <c:v>0.5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'Лист1'!$G$12:$G$13</c:f>
              <c:strCache>
                <c:ptCount val="1"/>
                <c:pt idx="0">
                  <c:v>общий уровень наглядно-действенного мышления ЭГ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'Лист1'!$E$14:$E$16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'Лист1'!$G$14:$G$16</c:f>
              <c:numCache>
                <c:formatCode>0%</c:formatCode>
                <c:ptCount val="3"/>
                <c:pt idx="0">
                  <c:v>0.2</c:v>
                </c:pt>
                <c:pt idx="1">
                  <c:v>0.5</c:v>
                </c:pt>
                <c:pt idx="2">
                  <c:v>0.30000000000000032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8055440"/>
        <c:axId val="348055832"/>
      </c:barChart>
      <c:catAx>
        <c:axId val="34805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348055832"/>
        <c:crosses val="autoZero"/>
        <c:auto val="1"/>
        <c:lblAlgn val="ctr"/>
        <c:lblOffset val="100"/>
        <c:noMultiLvlLbl val="0"/>
      </c:catAx>
      <c:valAx>
        <c:axId val="3480558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348055440"/>
        <c:crosses val="autoZero"/>
        <c:crossBetween val="between"/>
      </c:valAx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35958005249344"/>
          <c:y val="6.9675925925925933E-2"/>
          <c:w val="0.85007037163833032"/>
          <c:h val="0.577932706328378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Лист3!$F$78:$F$79</c:f>
              <c:strCache>
                <c:ptCount val="1"/>
                <c:pt idx="0">
                  <c:v>общий уровень наглядно-действенного мышления КГ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Лист3!$E$80:$E$82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Лист3!$F$80:$F$82</c:f>
              <c:numCache>
                <c:formatCode>0%</c:formatCode>
                <c:ptCount val="3"/>
                <c:pt idx="0">
                  <c:v>0.60000000000000064</c:v>
                </c:pt>
                <c:pt idx="1">
                  <c:v>0.4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Лист3!$G$78:$G$79</c:f>
              <c:strCache>
                <c:ptCount val="1"/>
                <c:pt idx="0">
                  <c:v>общий уровень наглядно-действенного мышления ЭГ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Лист3!$E$80:$E$82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Лист3!$G$80:$G$82</c:f>
              <c:numCache>
                <c:formatCode>0%</c:formatCode>
                <c:ptCount val="3"/>
                <c:pt idx="0">
                  <c:v>0.60000000000000064</c:v>
                </c:pt>
                <c:pt idx="1">
                  <c:v>0.4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8052304"/>
        <c:axId val="211808272"/>
      </c:barChart>
      <c:catAx>
        <c:axId val="34805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11808272"/>
        <c:crosses val="autoZero"/>
        <c:auto val="1"/>
        <c:lblAlgn val="ctr"/>
        <c:lblOffset val="100"/>
        <c:noMultiLvlLbl val="0"/>
      </c:catAx>
      <c:valAx>
        <c:axId val="2118082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3480523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9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5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860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44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463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485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08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087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11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74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96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25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70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92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10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5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32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ECD65F3-620F-4CBA-90BE-68D06BF96C47}" type="datetimeFigureOut">
              <a:rPr lang="ru-RU" smtClean="0"/>
              <a:t>12.06.2019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B12B50B-F4B1-4144-B957-413588614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88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Влияние игровой деятельности на формирование наглядно – действенного мышления детей раннего дошкольного возраста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/>
              <a:t>Выполнил:</a:t>
            </a:r>
          </a:p>
          <a:p>
            <a:pPr algn="l"/>
            <a:r>
              <a:rPr lang="ru-RU" dirty="0" smtClean="0"/>
              <a:t>Проверил: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244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Рисунок 2</a:t>
            </a:r>
            <a:r>
              <a:rPr lang="ru-RU" dirty="0" smtClean="0"/>
              <a:t>. </a:t>
            </a:r>
            <a:r>
              <a:rPr lang="ru-RU" dirty="0"/>
              <a:t>Общий уровень наглядно-действенного мышления детей раннего </a:t>
            </a:r>
            <a:r>
              <a:rPr lang="ru-RU" dirty="0" smtClean="0"/>
              <a:t>возраста – контрольный этап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70080693"/>
              </p:ext>
            </p:extLst>
          </p:nvPr>
        </p:nvGraphicFramePr>
        <p:xfrm>
          <a:off x="914400" y="2366963"/>
          <a:ext cx="10363200" cy="4146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1868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121790" y="981223"/>
            <a:ext cx="10363200" cy="4948237"/>
          </a:xfrm>
        </p:spPr>
        <p:txBody>
          <a:bodyPr>
            <a:normAutofit/>
          </a:bodyPr>
          <a:lstStyle/>
          <a:p>
            <a:r>
              <a:rPr lang="ru-RU" sz="3200" dirty="0"/>
              <a:t>Таким образом, реализованный нами комплекс игр помог развитию наглядно-действенного мышления у дошкольников, что привело к увеличению количества детей, которые успешно выполнили наглядные действия в соответствии с заданиями.</a:t>
            </a:r>
          </a:p>
        </p:txBody>
      </p:sp>
    </p:spTree>
    <p:extLst>
      <p:ext uri="{BB962C8B-B14F-4D97-AF65-F5344CB8AC3E}">
        <p14:creationId xmlns:p14="http://schemas.microsoft.com/office/powerpoint/2010/main" val="1116800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189" y="2626427"/>
            <a:ext cx="10364451" cy="1596177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04196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18095" y="547590"/>
            <a:ext cx="10548594" cy="5702381"/>
          </a:xfrm>
        </p:spPr>
        <p:txBody>
          <a:bodyPr/>
          <a:lstStyle/>
          <a:p>
            <a:r>
              <a:rPr lang="ru-RU" sz="3200" dirty="0"/>
              <a:t>Цель – опытно-экспериментальное исследование влияния игровой деятельности на формирование наглядно-действенного мышления детей раннего дошкольного возраста.</a:t>
            </a:r>
          </a:p>
          <a:p>
            <a:r>
              <a:rPr lang="ru-RU" sz="3200" dirty="0"/>
              <a:t>Объект исследования – познавательная сфера детей дошкольного возраста.</a:t>
            </a:r>
          </a:p>
          <a:p>
            <a:r>
              <a:rPr lang="ru-RU" sz="3200" dirty="0"/>
              <a:t>Предмет - наглядно-действенное мышление детей раннего дошкольного возраста.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85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Гипотеза исследования: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41477"/>
          </a:xfrm>
        </p:spPr>
        <p:txBody>
          <a:bodyPr>
            <a:noAutofit/>
          </a:bodyPr>
          <a:lstStyle/>
          <a:p>
            <a:r>
              <a:rPr lang="ru-RU" sz="4000" dirty="0" smtClean="0"/>
              <a:t>развитию </a:t>
            </a:r>
            <a:r>
              <a:rPr lang="ru-RU" sz="4000" dirty="0"/>
              <a:t>наглядно-действенного мышления детей раннего дошкольного возраста могут оказать содействие специально подобранные развивающие игры.</a:t>
            </a:r>
          </a:p>
        </p:txBody>
      </p:sp>
    </p:spTree>
    <p:extLst>
      <p:ext uri="{BB962C8B-B14F-4D97-AF65-F5344CB8AC3E}">
        <p14:creationId xmlns:p14="http://schemas.microsoft.com/office/powerpoint/2010/main" val="46469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/>
              <a:t>1)	теоретические методы: теоретический анализ и синтез научной и методической литературы;</a:t>
            </a:r>
          </a:p>
          <a:p>
            <a:r>
              <a:rPr lang="ru-RU" sz="3600" dirty="0"/>
              <a:t>2)	эмпирические методы: наблюдение, анкетирование, методы обработки данных.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058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38986" y="914401"/>
            <a:ext cx="10916238" cy="5448692"/>
          </a:xfrm>
        </p:spPr>
        <p:txBody>
          <a:bodyPr>
            <a:normAutofit/>
          </a:bodyPr>
          <a:lstStyle/>
          <a:p>
            <a:r>
              <a:rPr lang="ru-RU" sz="3200" dirty="0"/>
              <a:t>ведущей деятельностью дошкольника раннего возраста является предметно-</a:t>
            </a:r>
            <a:r>
              <a:rPr lang="ru-RU" sz="3200" dirty="0" err="1"/>
              <a:t>манипулятивная</a:t>
            </a:r>
            <a:r>
              <a:rPr lang="ru-RU" sz="3200" dirty="0"/>
              <a:t> деятельность. Постепенно происходит перерастание предметной игры в сюжетно-</a:t>
            </a:r>
            <a:r>
              <a:rPr lang="ru-RU" sz="3200" dirty="0" err="1"/>
              <a:t>отобразительную</a:t>
            </a:r>
            <a:r>
              <a:rPr lang="ru-RU" sz="3200" dirty="0"/>
              <a:t> игру, воспроизводящую наблюдения ребенка из окружающей жизни. То есть ребенок сначала действует с предметами, затем осваивает смысл предмета в игре и называет предметы игровыми названиями.</a:t>
            </a:r>
          </a:p>
        </p:txBody>
      </p:sp>
    </p:spTree>
    <p:extLst>
      <p:ext uri="{BB962C8B-B14F-4D97-AF65-F5344CB8AC3E}">
        <p14:creationId xmlns:p14="http://schemas.microsoft.com/office/powerpoint/2010/main" val="3146523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970961" y="858675"/>
            <a:ext cx="10363200" cy="5429003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/>
              <a:t>Наглядно-действенное мышление выступает исходным пунктом формирования других, более сложных форм мышления. Это мышление в практической деятельности. Эта форма мышления, занимая ведущее место в раннем возрасте, может совершенствоваться и развиваться в течение всей жизни человека. Благодаря деятельности наглядно-действенного мышления, ребенок накапливает факты об окружающих объектах, добывает факты о некоторых скрытых свойствах и связях предметов и явлений. </a:t>
            </a:r>
          </a:p>
        </p:txBody>
      </p:sp>
    </p:spTree>
    <p:extLst>
      <p:ext uri="{BB962C8B-B14F-4D97-AF65-F5344CB8AC3E}">
        <p14:creationId xmlns:p14="http://schemas.microsoft.com/office/powerpoint/2010/main" val="289344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24205" y="292231"/>
            <a:ext cx="11566689" cy="6259398"/>
          </a:xfrm>
        </p:spPr>
        <p:txBody>
          <a:bodyPr>
            <a:noAutofit/>
          </a:bodyPr>
          <a:lstStyle/>
          <a:p>
            <a:r>
              <a:rPr lang="ru-RU" sz="3000" dirty="0"/>
              <a:t>Для </a:t>
            </a:r>
            <a:r>
              <a:rPr lang="ru-RU" sz="3000" dirty="0" err="1"/>
              <a:t>сформированности</a:t>
            </a:r>
            <a:r>
              <a:rPr lang="ru-RU" sz="3000" dirty="0"/>
              <a:t> наглядно-действенного мышления у ребенка должно быть развито восприятие, умение анализировать данные восприятия, представление о назначении предмета, иными словами, образное и логическое мышления. Более того, для успешного решения задач по наглядно-действенному мышлению, ребенок должен иметь навык </a:t>
            </a:r>
            <a:r>
              <a:rPr lang="ru-RU" sz="3000" dirty="0" err="1"/>
              <a:t>замешения</a:t>
            </a:r>
            <a:r>
              <a:rPr lang="ru-RU" sz="3000" dirty="0"/>
              <a:t> предмета, чтобы воспользоваться им в незнакомой ситуации. Поэтому в игровой деятельности детей раннего возраста должна быть совместная деятельность со взрослым, ребенок одни игровые способы переносит в другие ситуации в творческой игре. </a:t>
            </a:r>
          </a:p>
        </p:txBody>
      </p:sp>
    </p:spTree>
    <p:extLst>
      <p:ext uri="{BB962C8B-B14F-4D97-AF65-F5344CB8AC3E}">
        <p14:creationId xmlns:p14="http://schemas.microsoft.com/office/powerpoint/2010/main" val="1728534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Рисунок </a:t>
            </a:r>
            <a:r>
              <a:rPr lang="ru-RU" dirty="0" smtClean="0"/>
              <a:t>1. </a:t>
            </a:r>
            <a:r>
              <a:rPr lang="ru-RU" dirty="0"/>
              <a:t>Общий уровень наглядно-действенного мышления детей раннего </a:t>
            </a:r>
            <a:r>
              <a:rPr lang="ru-RU" dirty="0" smtClean="0"/>
              <a:t>возраста – констатирующий этап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57310434"/>
              </p:ext>
            </p:extLst>
          </p:nvPr>
        </p:nvGraphicFramePr>
        <p:xfrm>
          <a:off x="914400" y="2366963"/>
          <a:ext cx="10363200" cy="4410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6447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213165"/>
            <a:ext cx="10364451" cy="117257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Комплекс </a:t>
            </a:r>
            <a:r>
              <a:rPr lang="ru-RU" sz="3200" dirty="0" smtClean="0"/>
              <a:t>игр </a:t>
            </a:r>
            <a:r>
              <a:rPr lang="ru-RU" sz="3200" dirty="0"/>
              <a:t>на формирование наглядно-действенного мышления детей раннего дошкольного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3" y="1470582"/>
            <a:ext cx="11058267" cy="53874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Задачи комплекса:</a:t>
            </a:r>
          </a:p>
          <a:p>
            <a:r>
              <a:rPr lang="ru-RU" dirty="0"/>
              <a:t>1) формировать позитивное отношение детей к занятиям;</a:t>
            </a:r>
          </a:p>
          <a:p>
            <a:r>
              <a:rPr lang="ru-RU" dirty="0"/>
              <a:t>2) развивать собственную активность ребенка: эмоциональную вовлеченность в деятельность, настойчивость, стремление к самостоятельности; </a:t>
            </a:r>
          </a:p>
          <a:p>
            <a:r>
              <a:rPr lang="ru-RU" dirty="0"/>
              <a:t>3) формировать и развивать целенаправленные предметные действия детей раннего возраста, операционально-техническую сторону деятельности;</a:t>
            </a:r>
          </a:p>
          <a:p>
            <a:r>
              <a:rPr lang="ru-RU" dirty="0"/>
              <a:t>4) формировать устойчивую мотивацию к выполнению заданий;</a:t>
            </a:r>
          </a:p>
          <a:p>
            <a:r>
              <a:rPr lang="ru-RU" dirty="0"/>
              <a:t>5) развивать включенность в общение с взрослым: стремление ребенка воспроизводить образец действия, ориентироваться на оценку взрослого и на речевое сопровождение деятельности;</a:t>
            </a:r>
          </a:p>
          <a:p>
            <a:r>
              <a:rPr lang="ru-RU" dirty="0"/>
              <a:t>6) развивать способность применять предметные действия в аналогичных условиях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И</a:t>
            </a:r>
            <a:r>
              <a:rPr lang="ru-RU" dirty="0" smtClean="0"/>
              <a:t>гры </a:t>
            </a:r>
            <a:r>
              <a:rPr lang="ru-RU" dirty="0"/>
              <a:t>были разделены на два блока: блок игр с пирамидками и блок игр с другими предметами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35487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16</TotalTime>
  <Words>443</Words>
  <Application>Microsoft Office PowerPoint</Application>
  <PresentationFormat>Широкоэкранный</PresentationFormat>
  <Paragraphs>27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Tw Cen MT</vt:lpstr>
      <vt:lpstr>Капля</vt:lpstr>
      <vt:lpstr>Влияние игровой деятельности на формирование наглядно – действенного мышления детей раннего дошкольного возраста</vt:lpstr>
      <vt:lpstr>Презентация PowerPoint</vt:lpstr>
      <vt:lpstr>Гипотеза исследования: </vt:lpstr>
      <vt:lpstr>Методы исследования:</vt:lpstr>
      <vt:lpstr>Презентация PowerPoint</vt:lpstr>
      <vt:lpstr>Презентация PowerPoint</vt:lpstr>
      <vt:lpstr>Презентация PowerPoint</vt:lpstr>
      <vt:lpstr>Рисунок 1. Общий уровень наглядно-действенного мышления детей раннего возраста – констатирующий этап</vt:lpstr>
      <vt:lpstr>Комплекс игр на формирование наглядно-действенного мышления детей раннего дошкольного возраста</vt:lpstr>
      <vt:lpstr>Рисунок 2. Общий уровень наглядно-действенного мышления детей раннего возраста – контрольный этап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игровой деятельности на формирование наглядно – действенного мышления детей раннего дошкольного возраста</dc:title>
  <dc:creator>Ира</dc:creator>
  <cp:lastModifiedBy>Ира</cp:lastModifiedBy>
  <cp:revision>2</cp:revision>
  <dcterms:created xsi:type="dcterms:W3CDTF">2019-06-12T05:31:53Z</dcterms:created>
  <dcterms:modified xsi:type="dcterms:W3CDTF">2019-06-12T05:48:09Z</dcterms:modified>
</cp:coreProperties>
</file>